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3" r:id="rId2"/>
    <p:sldId id="282" r:id="rId3"/>
    <p:sldId id="257" r:id="rId4"/>
    <p:sldId id="283" r:id="rId5"/>
    <p:sldId id="258" r:id="rId6"/>
    <p:sldId id="259" r:id="rId7"/>
    <p:sldId id="260" r:id="rId8"/>
    <p:sldId id="261" r:id="rId9"/>
    <p:sldId id="262" r:id="rId10"/>
    <p:sldId id="276" r:id="rId11"/>
    <p:sldId id="275" r:id="rId12"/>
    <p:sldId id="277" r:id="rId13"/>
    <p:sldId id="263" r:id="rId14"/>
    <p:sldId id="264" r:id="rId15"/>
    <p:sldId id="281" r:id="rId16"/>
    <p:sldId id="265" r:id="rId17"/>
    <p:sldId id="266" r:id="rId18"/>
    <p:sldId id="280" r:id="rId19"/>
    <p:sldId id="267" r:id="rId20"/>
    <p:sldId id="268" r:id="rId21"/>
    <p:sldId id="269" r:id="rId22"/>
    <p:sldId id="270" r:id="rId23"/>
    <p:sldId id="274" r:id="rId24"/>
  </p:sldIdLst>
  <p:sldSz cx="12192000" cy="6858000"/>
  <p:notesSz cx="6858000" cy="9144000"/>
  <p:embeddedFontLs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Caveat" panose="020B0604020202020204" charset="0"/>
      <p:regular r:id="rId30"/>
      <p:bold r:id="rId31"/>
    </p:embeddedFont>
    <p:embeddedFont>
      <p:font typeface="Edwardian Script ITC" panose="030303020407070D0804" pitchFamily="66" charset="0"/>
      <p:regular r:id="rId32"/>
    </p:embeddedFont>
    <p:embeddedFont>
      <p:font typeface="2  Arabic Style" panose="00000400000000000000" pitchFamily="2" charset="-78"/>
      <p:regular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1hxhXK1KY/lYMu43UoLUv/Hk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71D6B8-D9F4-41C3-A986-3B358342B592}">
  <a:tblStyle styleId="{7771D6B8-D9F4-41C3-A986-3B358342B5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AF0C9A-1B4F-4CFF-984E-06F83CE37F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0AB4B-273A-4AAA-B8E6-DCD02A73053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4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35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4dacf61c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a4dacf61c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5" name="Google Shape;175;g1a4dacf61c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dacf61c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a4dacf61c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0" name="Google Shape;190;g1a4dacf61c6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dacf61c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a4dacf61c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0" name="Google Shape;190;g1a4dacf61c6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417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f15db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f15db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f15db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f15db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81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4af15db10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F1 score was the scoring used. It is the harmonic mean of precision and recall.</a:t>
            </a:r>
            <a:endParaRPr sz="1150">
              <a:solidFill>
                <a:srgbClr val="2929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var_smoothing</a:t>
            </a:r>
            <a:r>
              <a:rPr lang="pt-PT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a stability calculation to widen (or smooth) the curve and therefore account for more samples that are further away from the distribution mean.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g1a4af15db10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af15db10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F1 score was the scoring used. It is the harmonic mean of precision and recall.</a:t>
            </a:r>
            <a:endParaRPr sz="1150">
              <a:solidFill>
                <a:srgbClr val="2929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var_smoothing</a:t>
            </a:r>
            <a:r>
              <a:rPr lang="pt-PT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a stability calculation to widen (or smooth) the curve and therefore account for more samples that are further away from the distribution mean.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g1a4af15db10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1" name="Google Shape;2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dacf61c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a4dacf61c6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8" name="Google Shape;238;g1a4dacf61c6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e15913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a4e15913a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1" name="Google Shape;271;g1a4e15913a4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86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4dacf61c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1a4dacf61c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" name="Google Shape;142;g1a4dacf61c6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dacf61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a4dacf61c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" name="Google Shape;149;g1a4dacf61c6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4dacf61c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a4dacf61c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" name="Google Shape;156;g1a4dacf61c6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50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61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1">
  <p:cSld name="Texto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658813" y="1750468"/>
            <a:ext cx="1087437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658813" y="2437155"/>
            <a:ext cx="10874375" cy="25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3"/>
          </p:nvPr>
        </p:nvSpPr>
        <p:spPr>
          <a:xfrm>
            <a:off x="658812" y="3429000"/>
            <a:ext cx="10874375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zabya-abo-aljadayel-38490b111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linkedin.com/in/joanasering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ana-carolina-p%C3%A1dua-2b5487111/?originalSubdomain=pt" TargetMode="External"/><Relationship Id="rId5" Type="http://schemas.openxmlformats.org/officeDocument/2006/relationships/hyperlink" Target="https://www.linkedin.com/in/amin-khodamoradi-776899251/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2.jp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0" y="-1"/>
            <a:ext cx="12188951" cy="5064475"/>
          </a:xfrm>
          <a:prstGeom prst="rect">
            <a:avLst/>
          </a:prstGeom>
          <a:solidFill>
            <a:srgbClr val="427ADB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pt-PT" sz="16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11th September 2023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 descr="NOVA School of Science and Technology | FCT NOVA"/>
          <p:cNvPicPr preferRelativeResize="0"/>
          <p:nvPr/>
        </p:nvPicPr>
        <p:blipFill rotWithShape="1">
          <a:blip r:embed="rId3">
            <a:alphaModFix/>
          </a:blip>
          <a:srcRect t="1491" r="-2" b="-2"/>
          <a:stretch/>
        </p:blipFill>
        <p:spPr>
          <a:xfrm>
            <a:off x="2266605" y="5079812"/>
            <a:ext cx="1828800" cy="17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71596" y="1339625"/>
            <a:ext cx="1084575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MYBREATH </a:t>
            </a:r>
            <a:endParaRPr lang="pt-PT" sz="4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4000" dirty="0"/>
              <a:t>An Assistant app for your breathing issues</a:t>
            </a: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Plan better with us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6" name="Google Shape;96;p1" descr="Understanding asthma pathophysiology, diagnosis, and management - American  Nur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0567" y="5079797"/>
            <a:ext cx="3791430" cy="17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933775" y="5280863"/>
            <a:ext cx="1942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rgbClr val="434343"/>
                </a:solidFill>
              </a:rPr>
              <a:t>Group:</a:t>
            </a:r>
            <a:endParaRPr b="1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Amin Khodamoradi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Ana Carolina Pádua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Joana Seringa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Zabya Abo Aljadayel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849388" y="522400"/>
            <a:ext cx="77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SAMSUNG AI course 2022 @ NOVA University </a:t>
            </a:r>
            <a:endParaRPr sz="2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925" y="5310969"/>
            <a:ext cx="1828800" cy="13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2389968" cy="144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71" y="1327355"/>
            <a:ext cx="10259203" cy="4853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903" y="1214601"/>
            <a:ext cx="131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Admission</a:t>
            </a:r>
          </a:p>
          <a:p>
            <a:r>
              <a:rPr lang="en-GB" sz="1800" dirty="0" smtClean="0"/>
              <a:t>number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79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15" y="1293259"/>
            <a:ext cx="10842335" cy="5140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396181"/>
            <a:ext cx="104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Risk</a:t>
            </a:r>
          </a:p>
          <a:p>
            <a:r>
              <a:rPr lang="en-GB" sz="1800" dirty="0" smtClean="0"/>
              <a:t>level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10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396181"/>
            <a:ext cx="104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Pollen</a:t>
            </a:r>
          </a:p>
          <a:p>
            <a:r>
              <a:rPr lang="en-GB" sz="1800" dirty="0" smtClean="0"/>
              <a:t>Data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25" y="1214601"/>
            <a:ext cx="10388959" cy="50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4dacf61c6_0_36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Feature Engineering</a:t>
            </a:r>
            <a:endParaRPr sz="400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>
                <a:solidFill>
                  <a:srgbClr val="427ADB"/>
                </a:solidFill>
              </a:rPr>
              <a:t>Data split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78" name="Google Shape;178;g1a4dacf61c6_0_36"/>
          <p:cNvSpPr/>
          <p:nvPr/>
        </p:nvSpPr>
        <p:spPr>
          <a:xfrm>
            <a:off x="1982398" y="2188375"/>
            <a:ext cx="8559000" cy="7005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Dataset: TimeSeries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" name="Google Shape;179;g1a4dacf61c6_0_36"/>
          <p:cNvSpPr/>
          <p:nvPr/>
        </p:nvSpPr>
        <p:spPr>
          <a:xfrm>
            <a:off x="1982398" y="2909000"/>
            <a:ext cx="6061500" cy="7005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set: 80 %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1a4dacf61c6_0_36"/>
          <p:cNvSpPr/>
          <p:nvPr/>
        </p:nvSpPr>
        <p:spPr>
          <a:xfrm>
            <a:off x="8043850" y="2909000"/>
            <a:ext cx="2497500" cy="700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set: 20 %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181" name="Google Shape;181;g1a4dacf61c6_0_36"/>
          <p:cNvSpPr/>
          <p:nvPr/>
        </p:nvSpPr>
        <p:spPr>
          <a:xfrm>
            <a:off x="1982400" y="3621425"/>
            <a:ext cx="22101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2" name="Google Shape;182;g1a4dacf61c6_0_36"/>
          <p:cNvSpPr/>
          <p:nvPr/>
        </p:nvSpPr>
        <p:spPr>
          <a:xfrm>
            <a:off x="1982400" y="4333850"/>
            <a:ext cx="34959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3" name="Google Shape;183;g1a4dacf61c6_0_36"/>
          <p:cNvSpPr/>
          <p:nvPr/>
        </p:nvSpPr>
        <p:spPr>
          <a:xfrm>
            <a:off x="5478300" y="4333850"/>
            <a:ext cx="14238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4" name="Google Shape;184;g1a4dacf61c6_0_36"/>
          <p:cNvSpPr/>
          <p:nvPr/>
        </p:nvSpPr>
        <p:spPr>
          <a:xfrm>
            <a:off x="1982400" y="5046275"/>
            <a:ext cx="49197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5" name="Google Shape;185;g1a4dacf61c6_0_36"/>
          <p:cNvSpPr/>
          <p:nvPr/>
        </p:nvSpPr>
        <p:spPr>
          <a:xfrm>
            <a:off x="6902100" y="5046275"/>
            <a:ext cx="12954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6" name="Google Shape;186;g1a4dacf61c6_0_36"/>
          <p:cNvSpPr/>
          <p:nvPr/>
        </p:nvSpPr>
        <p:spPr>
          <a:xfrm>
            <a:off x="4203900" y="3621425"/>
            <a:ext cx="14238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dacf61c6_0_6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Feature Engineering</a:t>
            </a:r>
            <a:endParaRPr sz="4000" dirty="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 dirty="0">
                <a:solidFill>
                  <a:srgbClr val="427ADB"/>
                </a:solidFill>
              </a:rPr>
              <a:t>Feature Selection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193" name="Google Shape;193;g1a4dacf61c6_0_63"/>
          <p:cNvSpPr txBox="1"/>
          <p:nvPr/>
        </p:nvSpPr>
        <p:spPr>
          <a:xfrm>
            <a:off x="658800" y="2280175"/>
            <a:ext cx="10144500" cy="33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Stepwise </a:t>
            </a:r>
            <a:r>
              <a:rPr lang="pt-PT" sz="2000" b="1" dirty="0">
                <a:solidFill>
                  <a:schemeClr val="dk1"/>
                </a:solidFill>
              </a:rPr>
              <a:t>feature </a:t>
            </a:r>
            <a:r>
              <a:rPr lang="pt-PT" sz="2000" b="1" dirty="0" smtClean="0">
                <a:solidFill>
                  <a:schemeClr val="dk1"/>
                </a:solidFill>
              </a:rPr>
              <a:t>selection:</a:t>
            </a:r>
            <a:r>
              <a:rPr lang="pt-PT" sz="2000" dirty="0" smtClean="0">
                <a:solidFill>
                  <a:schemeClr val="dk1"/>
                </a:solidFill>
              </a:rPr>
              <a:t> </a:t>
            </a:r>
            <a:r>
              <a:rPr lang="pt-PT" sz="2000" dirty="0">
                <a:solidFill>
                  <a:schemeClr val="dk1"/>
                </a:solidFill>
              </a:rPr>
              <a:t>(backward and forward), implemented on R (file named </a:t>
            </a:r>
            <a:r>
              <a:rPr lang="pt-PT" sz="2000" i="1" u="sng" dirty="0">
                <a:solidFill>
                  <a:schemeClr val="dk1"/>
                </a:solidFill>
              </a:rPr>
              <a:t>Stepwise feature selection(backward and forward).R</a:t>
            </a:r>
            <a:r>
              <a:rPr lang="pt-PT" sz="2000" dirty="0" smtClean="0">
                <a:solidFill>
                  <a:schemeClr val="dk1"/>
                </a:solidFill>
              </a:rPr>
              <a:t>)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Mutual Information</a:t>
            </a:r>
            <a:r>
              <a:rPr lang="pt-PT" sz="2000" dirty="0" smtClean="0">
                <a:solidFill>
                  <a:schemeClr val="dk1"/>
                </a:solidFill>
              </a:rPr>
              <a:t>: which is a quantity that measures a relationship between two random variables that are sampled simultaneously, and that showed no linear correlation.</a:t>
            </a:r>
            <a:endParaRPr sz="2000" dirty="0" smtClean="0">
              <a:solidFill>
                <a:schemeClr val="dk1"/>
              </a:solidFill>
            </a:endParaRPr>
          </a:p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L1-based </a:t>
            </a:r>
            <a:r>
              <a:rPr lang="pt-PT" sz="2000" b="1" dirty="0">
                <a:solidFill>
                  <a:schemeClr val="dk1"/>
                </a:solidFill>
              </a:rPr>
              <a:t>feature </a:t>
            </a:r>
            <a:r>
              <a:rPr lang="pt-PT" sz="2000" b="1" dirty="0" smtClean="0">
                <a:solidFill>
                  <a:schemeClr val="dk1"/>
                </a:solidFill>
              </a:rPr>
              <a:t>selection: </a:t>
            </a:r>
            <a:r>
              <a:rPr lang="pt-PT" sz="2000" dirty="0">
                <a:solidFill>
                  <a:schemeClr val="dk1"/>
                </a:solidFill>
              </a:rPr>
              <a:t>which removes features with low </a:t>
            </a:r>
            <a:r>
              <a:rPr lang="pt-PT" sz="2000" dirty="0" smtClean="0">
                <a:solidFill>
                  <a:schemeClr val="dk1"/>
                </a:solidFill>
              </a:rPr>
              <a:t>variance</a:t>
            </a:r>
            <a:r>
              <a:rPr lang="pt-PT" sz="2000" dirty="0">
                <a:solidFill>
                  <a:schemeClr val="dk1"/>
                </a:solidFill>
              </a:rPr>
              <a:t>.</a:t>
            </a:r>
            <a:endParaRPr lang="pt-PT" sz="2000" dirty="0" smtClean="0">
              <a:solidFill>
                <a:schemeClr val="dk1"/>
              </a:solidFill>
            </a:endParaRPr>
          </a:p>
          <a:p>
            <a:pPr marL="685800" indent="-457200"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dacf61c6_0_6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Feature Engineering</a:t>
            </a:r>
            <a:endParaRPr sz="4000" dirty="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 dirty="0">
                <a:solidFill>
                  <a:srgbClr val="427ADB"/>
                </a:solidFill>
              </a:rPr>
              <a:t>Feature Selection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193" name="Google Shape;193;g1a4dacf61c6_0_63"/>
          <p:cNvSpPr txBox="1"/>
          <p:nvPr/>
        </p:nvSpPr>
        <p:spPr>
          <a:xfrm>
            <a:off x="511316" y="3548536"/>
            <a:ext cx="10144500" cy="234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228600"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dk1"/>
                </a:solidFill>
              </a:rPr>
              <a:t>●  </a:t>
            </a:r>
            <a:r>
              <a:rPr lang="en-GB" dirty="0">
                <a:solidFill>
                  <a:schemeClr val="dk1"/>
                </a:solidFill>
              </a:rPr>
              <a:t>	</a:t>
            </a:r>
            <a:r>
              <a:rPr lang="en-GB" b="1" dirty="0">
                <a:solidFill>
                  <a:schemeClr val="dk1"/>
                </a:solidFill>
              </a:rPr>
              <a:t>Chi-square test</a:t>
            </a:r>
            <a:r>
              <a:rPr lang="en-GB" dirty="0">
                <a:solidFill>
                  <a:schemeClr val="dk1"/>
                </a:solidFill>
              </a:rPr>
              <a:t>, which is a statistical hypothesis test used when the sample sizes are large to examine whether two categorical variables are independent in influencing the test statistic. We evaluated that based on the </a:t>
            </a:r>
            <a:r>
              <a:rPr lang="en-GB" dirty="0" err="1">
                <a:solidFill>
                  <a:schemeClr val="dk1"/>
                </a:solidFill>
              </a:rPr>
              <a:t>F_score</a:t>
            </a:r>
            <a:r>
              <a:rPr lang="en-GB" dirty="0">
                <a:solidFill>
                  <a:schemeClr val="dk1"/>
                </a:solidFill>
              </a:rPr>
              <a:t> and p value</a:t>
            </a:r>
            <a:r>
              <a:rPr lang="en-GB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</a:rPr>
              <a:t>●  	</a:t>
            </a:r>
            <a:r>
              <a:rPr lang="pt-PT" b="1" dirty="0">
                <a:solidFill>
                  <a:schemeClr val="dk1"/>
                </a:solidFill>
              </a:rPr>
              <a:t>Extra tree feature importance</a:t>
            </a:r>
            <a:r>
              <a:rPr lang="pt-PT" dirty="0">
                <a:solidFill>
                  <a:schemeClr val="dk1"/>
                </a:solidFill>
              </a:rPr>
              <a:t> to decide which variables are important to be included in the model.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1" dirty="0">
                <a:solidFill>
                  <a:schemeClr val="dk1"/>
                </a:solidFill>
              </a:rPr>
              <a:t>After trying all the methods mentioned above we selected the Chi-square test with criteria of p-value &lt; 0.05. 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30" y="74670"/>
            <a:ext cx="5251629" cy="3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/>
          <p:nvPr/>
        </p:nvSpPr>
        <p:spPr>
          <a:xfrm rot="10800000">
            <a:off x="4033675" y="5038575"/>
            <a:ext cx="4280700" cy="7875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Input Variables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2"/>
          </p:nvPr>
        </p:nvSpPr>
        <p:spPr>
          <a:xfrm>
            <a:off x="658811" y="1819095"/>
            <a:ext cx="4508276" cy="511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Precipprob			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Solarradiation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Precipcover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/>
              <a:t>So2</a:t>
            </a: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/>
              <a:t>Pm25</a:t>
            </a: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UVindex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A4D7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</p:txBody>
      </p:sp>
      <p:sp>
        <p:nvSpPr>
          <p:cNvPr id="202" name="Google Shape;202;p5"/>
          <p:cNvSpPr txBox="1"/>
          <p:nvPr/>
        </p:nvSpPr>
        <p:spPr>
          <a:xfrm>
            <a:off x="5919885" y="1819095"/>
            <a:ext cx="6731453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8.  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Feelslikemax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   </a:t>
            </a:r>
            <a:r>
              <a:rPr lang="pt-PT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No2</a:t>
            </a:r>
            <a:endParaRPr sz="20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Humidity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Feelslikemin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pt-PT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amplitude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3649434" y="4823132"/>
            <a:ext cx="1212851" cy="1218493"/>
          </a:xfrm>
          <a:prstGeom prst="ellipse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5075050" y="5078375"/>
            <a:ext cx="343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Output: Number of asthma admissions</a:t>
            </a:r>
            <a:endParaRPr/>
          </a:p>
        </p:txBody>
      </p:sp>
      <p:pic>
        <p:nvPicPr>
          <p:cNvPr id="205" name="Google Shape;205;p5" descr="Hospital Reception - Free medical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948" y="4990152"/>
            <a:ext cx="820943" cy="820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881419" y="1396181"/>
            <a:ext cx="133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chemeClr val="accent6">
                    <a:lumMod val="75000"/>
                  </a:schemeClr>
                </a:solidFill>
              </a:rPr>
              <a:t>Weather</a:t>
            </a:r>
          </a:p>
          <a:p>
            <a:r>
              <a:rPr lang="en-GB" sz="1800" dirty="0" smtClean="0">
                <a:solidFill>
                  <a:schemeClr val="tx1"/>
                </a:solidFill>
              </a:rPr>
              <a:t>Pollution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af15db10_1_0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Classification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11" name="Google Shape;211;g1a4af15db10_1_0"/>
          <p:cNvGraphicFramePr/>
          <p:nvPr>
            <p:extLst>
              <p:ext uri="{D42A27DB-BD31-4B8C-83A1-F6EECF244321}">
                <p14:modId xmlns:p14="http://schemas.microsoft.com/office/powerpoint/2010/main" val="2768151832"/>
              </p:ext>
            </p:extLst>
          </p:nvPr>
        </p:nvGraphicFramePr>
        <p:xfrm>
          <a:off x="2121220" y="1691636"/>
          <a:ext cx="7504561" cy="4850892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750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2416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000" dirty="0"/>
                        <a:t>We explored several ML algorithms  for supervised learning:</a:t>
                      </a:r>
                      <a:endParaRPr sz="20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</a:t>
                      </a: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(DT)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Linear Discriminant Analysis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Gaussian </a:t>
                      </a: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Naive Bayes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Machines (SVM)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Sklearn Gradient Boosting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Classifier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Random Forest Classifier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af15db10_1_0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 smtClean="0">
                <a:solidFill>
                  <a:srgbClr val="427ADB"/>
                </a:solidFill>
              </a:rPr>
              <a:t>Regression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 dirty="0">
              <a:solidFill>
                <a:srgbClr val="427ADB"/>
              </a:solidFill>
            </a:endParaRPr>
          </a:p>
        </p:txBody>
      </p:sp>
      <p:graphicFrame>
        <p:nvGraphicFramePr>
          <p:cNvPr id="211" name="Google Shape;211;g1a4af15db10_1_0"/>
          <p:cNvGraphicFramePr/>
          <p:nvPr>
            <p:extLst>
              <p:ext uri="{D42A27DB-BD31-4B8C-83A1-F6EECF244321}">
                <p14:modId xmlns:p14="http://schemas.microsoft.com/office/powerpoint/2010/main" val="3173486947"/>
              </p:ext>
            </p:extLst>
          </p:nvPr>
        </p:nvGraphicFramePr>
        <p:xfrm>
          <a:off x="2121220" y="1691636"/>
          <a:ext cx="7504561" cy="3932416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750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2416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000" dirty="0"/>
                        <a:t>We explored several ML algorithms  for </a:t>
                      </a:r>
                      <a:r>
                        <a:rPr lang="pt-PT" sz="2000" dirty="0" smtClean="0"/>
                        <a:t>Regression:</a:t>
                      </a:r>
                      <a:endParaRPr sz="20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Regression</a:t>
                      </a:r>
                      <a:r>
                        <a:rPr lang="pt-PT" sz="1800" baseline="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(DT)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r>
                        <a:rPr lang="pt-PT" sz="1800" baseline="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800" baseline="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Random Forest </a:t>
                      </a: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2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af15db10_0_457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Model tuning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17" name="Google Shape;217;g1a4af15db10_0_457"/>
          <p:cNvGraphicFramePr/>
          <p:nvPr/>
        </p:nvGraphicFramePr>
        <p:xfrm>
          <a:off x="2067645" y="1343361"/>
          <a:ext cx="10282950" cy="40020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2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2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2000"/>
                        <a:t>GridSearchCV for model parameters optimizations</a:t>
                      </a:r>
                      <a:endParaRPr sz="28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" name="Google Shape;218;g1a4af15db10_0_457"/>
          <p:cNvGraphicFramePr/>
          <p:nvPr>
            <p:extLst>
              <p:ext uri="{D42A27DB-BD31-4B8C-83A1-F6EECF244321}">
                <p14:modId xmlns:p14="http://schemas.microsoft.com/office/powerpoint/2010/main" val="863392658"/>
              </p:ext>
            </p:extLst>
          </p:nvPr>
        </p:nvGraphicFramePr>
        <p:xfrm>
          <a:off x="879150" y="1833525"/>
          <a:ext cx="10287000" cy="3809058"/>
        </p:xfrm>
        <a:graphic>
          <a:graphicData uri="http://schemas.openxmlformats.org/drawingml/2006/table">
            <a:tbl>
              <a:tblPr>
                <a:noFill/>
                <a:tableStyleId>{AB60AB4B-273A-4AAA-B8E6-DCD02A73053C}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Model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Best score and best parameter(s)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Gaussian Naive Bayes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0.555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{'var_smoothing': 0.8111308307896871}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Linear Discriminant Analysis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0.574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{'shrinkage': 0.01, 'solver': 'lsqr'}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Decision Tree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0.593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{'criterion': 'entropy', 'max_depth': 18, 'max_features': 9, 'min_samples_leaf': 1, 'min_samples_split': 2}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SVC model 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0.563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6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C': 100, 'gamma': 1, 'kernel': 'linear</a:t>
                      </a:r>
                      <a:r>
                        <a:rPr lang="pt-PT" sz="140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'}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Logistic Regression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0.571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{'C': 100, 'max_iter': 100, 'penalty': 'l2', 'solver': 'lbfgs'}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" name="Google Shape;219;g1a4af15db10_0_457"/>
          <p:cNvSpPr txBox="1"/>
          <p:nvPr/>
        </p:nvSpPr>
        <p:spPr>
          <a:xfrm>
            <a:off x="1909160" y="5814523"/>
            <a:ext cx="7715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Calibri"/>
                <a:ea typeface="Calibri"/>
                <a:cs typeface="Calibri"/>
                <a:sym typeface="Calibri"/>
              </a:rPr>
              <a:t>F1_score = 2 x (Precision x Recall) / Precision + Recall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Breathing </a:t>
            </a:r>
            <a:r>
              <a:rPr lang="en-US" dirty="0" smtClean="0"/>
              <a:t>issues </a:t>
            </a:r>
            <a:r>
              <a:rPr lang="en-US" dirty="0"/>
              <a:t>affect millions </a:t>
            </a:r>
            <a:r>
              <a:rPr lang="en-US" dirty="0" smtClean="0"/>
              <a:t>worldwide and it’s growing</a:t>
            </a:r>
          </a:p>
          <a:p>
            <a:r>
              <a:rPr lang="en-US" dirty="0"/>
              <a:t>262 </a:t>
            </a:r>
            <a:r>
              <a:rPr lang="en-US" dirty="0" smtClean="0"/>
              <a:t>million with asthma and 455000 deaths </a:t>
            </a:r>
            <a:r>
              <a:rPr lang="en-US" dirty="0" err="1" smtClean="0"/>
              <a:t>acc</a:t>
            </a:r>
            <a:r>
              <a:rPr lang="en-US" dirty="0" smtClean="0"/>
              <a:t> to WHO</a:t>
            </a:r>
          </a:p>
          <a:p>
            <a:r>
              <a:rPr lang="en-US" dirty="0" smtClean="0"/>
              <a:t> 0.5 to 0.7 million asthma in Portugal </a:t>
            </a:r>
            <a:r>
              <a:rPr lang="en-US" dirty="0" err="1" smtClean="0"/>
              <a:t>acc</a:t>
            </a:r>
            <a:r>
              <a:rPr lang="en-US" dirty="0"/>
              <a:t> </a:t>
            </a:r>
            <a:r>
              <a:rPr lang="en-US" dirty="0" smtClean="0"/>
              <a:t>to ine.pt</a:t>
            </a:r>
          </a:p>
          <a:p>
            <a:r>
              <a:rPr lang="en-US" dirty="0" smtClean="0"/>
              <a:t>What they need:</a:t>
            </a:r>
          </a:p>
          <a:p>
            <a:pPr lvl="1"/>
            <a:r>
              <a:rPr lang="en-US" dirty="0" smtClean="0"/>
              <a:t>Lak of </a:t>
            </a:r>
            <a:r>
              <a:rPr lang="en-US" dirty="0"/>
              <a:t>the right </a:t>
            </a:r>
            <a:r>
              <a:rPr lang="en-US" dirty="0" smtClean="0"/>
              <a:t>resources to find their triggers</a:t>
            </a:r>
          </a:p>
          <a:p>
            <a:r>
              <a:rPr lang="en-US" dirty="0" smtClean="0"/>
              <a:t>What we offer:</a:t>
            </a:r>
          </a:p>
          <a:p>
            <a:pPr lvl="1"/>
            <a:r>
              <a:rPr lang="en-US" dirty="0" smtClean="0"/>
              <a:t>Personalized </a:t>
            </a:r>
            <a:r>
              <a:rPr lang="en-US" dirty="0"/>
              <a:t>recommendations </a:t>
            </a:r>
            <a:r>
              <a:rPr lang="en-US" dirty="0" smtClean="0"/>
              <a:t>based-on her/his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2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af15db10_0_469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Model tuning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25" name="Google Shape;225;g1a4af15db10_0_469"/>
          <p:cNvGraphicFramePr/>
          <p:nvPr/>
        </p:nvGraphicFramePr>
        <p:xfrm>
          <a:off x="2067645" y="1343361"/>
          <a:ext cx="10282950" cy="40020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2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2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2000"/>
                        <a:t>GridSearchCV for model hyperparameters optimizations</a:t>
                      </a:r>
                      <a:endParaRPr sz="28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6" name="Google Shape;226;g1a4af15db10_0_469"/>
          <p:cNvSpPr txBox="1"/>
          <p:nvPr/>
        </p:nvSpPr>
        <p:spPr>
          <a:xfrm>
            <a:off x="1928825" y="5411400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F1_score = 2 x (Precision x Recall) / Precision + Recall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g1a4af15db10_0_469"/>
          <p:cNvGraphicFramePr/>
          <p:nvPr>
            <p:extLst>
              <p:ext uri="{D42A27DB-BD31-4B8C-83A1-F6EECF244321}">
                <p14:modId xmlns:p14="http://schemas.microsoft.com/office/powerpoint/2010/main" val="1065977673"/>
              </p:ext>
            </p:extLst>
          </p:nvPr>
        </p:nvGraphicFramePr>
        <p:xfrm>
          <a:off x="879150" y="1833525"/>
          <a:ext cx="10287000" cy="3673198"/>
        </p:xfrm>
        <a:graphic>
          <a:graphicData uri="http://schemas.openxmlformats.org/drawingml/2006/table">
            <a:tbl>
              <a:tblPr>
                <a:noFill/>
                <a:tableStyleId>{AB60AB4B-273A-4AAA-B8E6-DCD02A73053C}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Model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Best score and best parameter(s)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Gradient Boosting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0.589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5, 'max_features': 9, 'n_estimators': 150}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XGBoost Classifier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0.536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6, 'n_estimators': 200}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PT" sz="16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RFXGBoost Classifier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0.570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1, 'n_estimators': 300}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6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Random Forest</a:t>
                      </a:r>
                      <a:endParaRPr sz="1600" b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6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0.539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{'bootstrap': False, 'max_depth': 9, 'max_features': 'auto', 'n_estimators': 200}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Results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34" name="Google Shape;2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99" y="660501"/>
            <a:ext cx="6125165" cy="551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4dacf61c6_0_107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Discussion</a:t>
            </a:r>
            <a:endParaRPr sz="4000">
              <a:solidFill>
                <a:srgbClr val="427AD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>
                <a:solidFill>
                  <a:srgbClr val="427ADB"/>
                </a:solidFill>
              </a:rPr>
              <a:t>Limitations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41" name="Google Shape;241;g1a4dacf61c6_0_107"/>
          <p:cNvGraphicFramePr/>
          <p:nvPr/>
        </p:nvGraphicFramePr>
        <p:xfrm>
          <a:off x="658810" y="1885357"/>
          <a:ext cx="10874375" cy="443865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87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Data quality - once real-world settings are more likely to lead to reduced data quality. </a:t>
                      </a:r>
                      <a:endParaRPr sz="2500"/>
                    </a:p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Low sample size related to the fact that we only used information from one hospital </a:t>
                      </a:r>
                      <a:endParaRPr sz="2500"/>
                    </a:p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Data available from the period of april 2020 to december 2021, inclusive, could not be used, because the number of hospital admissions was highly influenced by the COVID-19 pandemic.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75">
                <a:tc>
                  <a:txBody>
                    <a:bodyPr/>
                    <a:lstStyle/>
                    <a:p>
                      <a:pPr marL="457200" marR="0" lvl="0" indent="-2667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e15913a4_0_13"/>
          <p:cNvSpPr txBox="1">
            <a:spLocks noGrp="1"/>
          </p:cNvSpPr>
          <p:nvPr>
            <p:ph type="body" idx="1"/>
          </p:nvPr>
        </p:nvSpPr>
        <p:spPr>
          <a:xfrm>
            <a:off x="2279536" y="2375001"/>
            <a:ext cx="10874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5000">
                <a:solidFill>
                  <a:srgbClr val="427ADB"/>
                </a:solidFill>
              </a:rPr>
              <a:t>Thank you!</a:t>
            </a:r>
            <a:endParaRPr sz="5000">
              <a:solidFill>
                <a:srgbClr val="427ADB"/>
              </a:solidFill>
            </a:endParaRPr>
          </a:p>
        </p:txBody>
      </p:sp>
      <p:graphicFrame>
        <p:nvGraphicFramePr>
          <p:cNvPr id="274" name="Google Shape;274;g1a4e15913a4_0_13"/>
          <p:cNvGraphicFramePr/>
          <p:nvPr>
            <p:extLst>
              <p:ext uri="{D42A27DB-BD31-4B8C-83A1-F6EECF244321}">
                <p14:modId xmlns:p14="http://schemas.microsoft.com/office/powerpoint/2010/main" val="2664947945"/>
              </p:ext>
            </p:extLst>
          </p:nvPr>
        </p:nvGraphicFramePr>
        <p:xfrm>
          <a:off x="6914993" y="5062231"/>
          <a:ext cx="3768800" cy="879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8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2400" dirty="0"/>
                        <a:t>Sponsored by: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00">
                <a:tc>
                  <a:txBody>
                    <a:bodyPr/>
                    <a:lstStyle/>
                    <a:p>
                      <a:pPr marL="457200" marR="0" lvl="0" indent="-2794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5" name="Google Shape;275;g1a4e15913a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650" y="5190394"/>
            <a:ext cx="1828800" cy="13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a4e15913a4_0_13" descr="NOVA School of Science and Technology | FCT NOVA"/>
          <p:cNvPicPr preferRelativeResize="0"/>
          <p:nvPr/>
        </p:nvPicPr>
        <p:blipFill rotWithShape="1">
          <a:blip r:embed="rId4">
            <a:alphaModFix/>
          </a:blip>
          <a:srcRect t="1487"/>
          <a:stretch/>
        </p:blipFill>
        <p:spPr>
          <a:xfrm>
            <a:off x="270805" y="244386"/>
            <a:ext cx="1828800" cy="17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a4e15913a4_0_13"/>
          <p:cNvSpPr txBox="1"/>
          <p:nvPr/>
        </p:nvSpPr>
        <p:spPr>
          <a:xfrm>
            <a:off x="2695200" y="3416975"/>
            <a:ext cx="729437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2600" dirty="0">
                <a:latin typeface="Edwardian Script ITC" panose="030303020407070D0804" pitchFamily="66" charset="0"/>
                <a:ea typeface="Caveat"/>
                <a:cs typeface="Darya" panose="00000400000000000000" pitchFamily="2" charset="-78"/>
                <a:sym typeface="Caveat"/>
              </a:rPr>
              <a:t>“Education is the most powerful weapon which you can use to change the world.”</a:t>
            </a:r>
          </a:p>
        </p:txBody>
      </p:sp>
      <p:sp>
        <p:nvSpPr>
          <p:cNvPr id="278" name="Google Shape;278;g1a4e15913a4_0_13"/>
          <p:cNvSpPr txBox="1"/>
          <p:nvPr/>
        </p:nvSpPr>
        <p:spPr>
          <a:xfrm>
            <a:off x="9523500" y="3944400"/>
            <a:ext cx="14939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Nelson Mandela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399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The Problem &amp; The Solution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756314" y="1513147"/>
            <a:ext cx="1698837" cy="169884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29" y="1625018"/>
            <a:ext cx="1791443" cy="134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470800" y="3429000"/>
            <a:ext cx="2476500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Elevated Healthcare expenditures</a:t>
            </a:r>
            <a:endParaRPr/>
          </a:p>
        </p:txBody>
      </p:sp>
      <p:graphicFrame>
        <p:nvGraphicFramePr>
          <p:cNvPr id="105" name="Google Shape;105;p3"/>
          <p:cNvGraphicFramePr/>
          <p:nvPr>
            <p:extLst>
              <p:ext uri="{D42A27DB-BD31-4B8C-83A1-F6EECF244321}">
                <p14:modId xmlns:p14="http://schemas.microsoft.com/office/powerpoint/2010/main" val="2515191579"/>
              </p:ext>
            </p:extLst>
          </p:nvPr>
        </p:nvGraphicFramePr>
        <p:xfrm>
          <a:off x="5456420" y="1840386"/>
          <a:ext cx="6003400" cy="1877175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60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71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800" u="none" strike="noStrike" cap="none" dirty="0" smtClean="0">
                          <a:solidFill>
                            <a:schemeClr val="dk1"/>
                          </a:solidFill>
                        </a:rPr>
                        <a:t>people with asthma</a:t>
                      </a:r>
                      <a:r>
                        <a:rPr lang="pt-PT" sz="2800" u="none" strike="noStrike" cap="none" baseline="0" dirty="0" smtClean="0">
                          <a:solidFill>
                            <a:schemeClr val="dk1"/>
                          </a:solidFill>
                        </a:rPr>
                        <a:t> visit </a:t>
                      </a:r>
                      <a:r>
                        <a:rPr lang="pt-PT" sz="2800" u="none" strike="noStrike" cap="none" dirty="0" smtClean="0">
                          <a:solidFill>
                            <a:schemeClr val="dk1"/>
                          </a:solidFill>
                        </a:rPr>
                        <a:t>Hospital Emergency department</a:t>
                      </a:r>
                      <a:r>
                        <a:rPr lang="pt-PT" sz="2800" u="none" strike="noStrike" cap="none" baseline="0" dirty="0" smtClean="0">
                          <a:solidFill>
                            <a:schemeClr val="dk1"/>
                          </a:solidFill>
                        </a:rPr>
                        <a:t> when thier </a:t>
                      </a:r>
                      <a:r>
                        <a:rPr lang="pt-PT" sz="2800" u="none" strike="noStrike" cap="none" dirty="0" smtClean="0">
                          <a:solidFill>
                            <a:schemeClr val="dk1"/>
                          </a:solidFill>
                        </a:rPr>
                        <a:t>chronic condition</a:t>
                      </a:r>
                      <a:r>
                        <a:rPr lang="pt-PT" sz="2800" u="none" strike="noStrike" cap="none" baseline="0" dirty="0" smtClean="0">
                          <a:solidFill>
                            <a:schemeClr val="dk1"/>
                          </a:solidFill>
                        </a:rPr>
                        <a:t> gets worse. </a:t>
                      </a:r>
                      <a:endParaRPr sz="2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Google Shape;106;p3"/>
          <p:cNvSpPr/>
          <p:nvPr/>
        </p:nvSpPr>
        <p:spPr>
          <a:xfrm>
            <a:off x="3190834" y="3055866"/>
            <a:ext cx="1698837" cy="169884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0353" y="3429000"/>
            <a:ext cx="1132305" cy="950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802002" y="4853009"/>
            <a:ext cx="2476500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Bad patient experience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6368900" y="4249525"/>
            <a:ext cx="5249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Machine Learning model to predict the risk of an emergent admission from people with asthma</a:t>
            </a:r>
            <a:endParaRPr sz="2500"/>
          </a:p>
        </p:txBody>
      </p:sp>
      <p:sp>
        <p:nvSpPr>
          <p:cNvPr id="110" name="Google Shape;110;p3"/>
          <p:cNvSpPr/>
          <p:nvPr/>
        </p:nvSpPr>
        <p:spPr>
          <a:xfrm>
            <a:off x="8216550" y="3238800"/>
            <a:ext cx="771600" cy="95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600200" y="1524000"/>
            <a:ext cx="9251640" cy="5105400"/>
            <a:chOff x="1598612" y="1524000"/>
            <a:chExt cx="9251640" cy="5105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612" y="1524000"/>
              <a:ext cx="2719732" cy="510540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6170612" y="1752600"/>
              <a:ext cx="4679640" cy="3790361"/>
              <a:chOff x="1399914" y="448666"/>
              <a:chExt cx="9450338" cy="5094295"/>
            </a:xfrm>
          </p:grpSpPr>
          <p:pic>
            <p:nvPicPr>
              <p:cNvPr id="16" name="Picture 2" descr="data analytics in financial secto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9914" y="530650"/>
                <a:ext cx="9450338" cy="50123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415656" y="1348033"/>
                <a:ext cx="2551458" cy="56384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100" b="1" dirty="0">
                    <a:solidFill>
                      <a:schemeClr val="tx1"/>
                    </a:solidFill>
                    <a:latin typeface="+mj-lt"/>
                    <a:cs typeface="2  Arabic Style" panose="00000400000000000000" pitchFamily="2" charset="-78"/>
                  </a:rPr>
                  <a:t>FEEDBACK</a:t>
                </a:r>
              </a:p>
              <a:p>
                <a:r>
                  <a:rPr lang="en-US" sz="1100" b="1" dirty="0">
                    <a:solidFill>
                      <a:schemeClr val="tx1"/>
                    </a:solidFill>
                    <a:latin typeface="+mj-lt"/>
                    <a:cs typeface="2  Arabic Style" panose="00000400000000000000" pitchFamily="2" charset="-78"/>
                  </a:rPr>
                  <a:t>COLLECTION</a:t>
                </a:r>
                <a:endParaRPr lang="en-US" sz="1100" b="1" dirty="0">
                  <a:solidFill>
                    <a:schemeClr val="tx1"/>
                  </a:solidFill>
                  <a:latin typeface="+mj-lt"/>
                  <a:cs typeface="2  Arabic Style" panose="00000400000000000000" pitchFamily="2" charset="-78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961588" y="1030288"/>
                <a:ext cx="1649692" cy="138119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7887" y="448666"/>
                <a:ext cx="1618297" cy="899367"/>
              </a:xfrm>
              <a:prstGeom prst="rect">
                <a:avLst/>
              </a:prstGeom>
            </p:spPr>
          </p:pic>
        </p:grpSp>
        <p:cxnSp>
          <p:nvCxnSpPr>
            <p:cNvPr id="21" name="Curved Connector 20"/>
            <p:cNvCxnSpPr/>
            <p:nvPr/>
          </p:nvCxnSpPr>
          <p:spPr>
            <a:xfrm rot="10800000" flipV="1">
              <a:off x="4482478" y="3449426"/>
              <a:ext cx="3376268" cy="58969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867401" y="1744672"/>
            <a:ext cx="6100047" cy="2936678"/>
            <a:chOff x="4248688" y="3429000"/>
            <a:chExt cx="6910855" cy="2936678"/>
          </a:xfrm>
        </p:grpSpPr>
        <p:pic>
          <p:nvPicPr>
            <p:cNvPr id="25" name="Imagem 4">
              <a:extLst>
                <a:ext uri="{FF2B5EF4-FFF2-40B4-BE49-F238E27FC236}">
                  <a16:creationId xmlns:a16="http://schemas.microsoft.com/office/drawing/2014/main" id="{271F1DB3-4AF8-02FD-41BF-A5F0CA6B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55993" y="3429000"/>
              <a:ext cx="3003550" cy="2768600"/>
            </a:xfrm>
            <a:prstGeom prst="rect">
              <a:avLst/>
            </a:prstGeom>
          </p:spPr>
        </p:pic>
        <p:pic>
          <p:nvPicPr>
            <p:cNvPr id="26" name="Picture 6" descr="Pollen - Free nature icons">
              <a:extLst>
                <a:ext uri="{FF2B5EF4-FFF2-40B4-BE49-F238E27FC236}">
                  <a16:creationId xmlns:a16="http://schemas.microsoft.com/office/drawing/2014/main" id="{300DCD5E-15A1-CDBC-DE07-796EDBDDC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755" y="4997450"/>
              <a:ext cx="1200150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person Vector Icons free download in SVG, PNG Format">
              <a:extLst>
                <a:ext uri="{FF2B5EF4-FFF2-40B4-BE49-F238E27FC236}">
                  <a16:creationId xmlns:a16="http://schemas.microsoft.com/office/drawing/2014/main" id="{7B7D2487-5C09-AD57-8B41-005EED42D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88" y="3743697"/>
              <a:ext cx="1212281" cy="121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Imagem 7">
              <a:extLst>
                <a:ext uri="{FF2B5EF4-FFF2-40B4-BE49-F238E27FC236}">
                  <a16:creationId xmlns:a16="http://schemas.microsoft.com/office/drawing/2014/main" id="{6CD0EF52-12F8-DE77-332F-4E9C1F95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4584" y="4138189"/>
              <a:ext cx="1619901" cy="1417864"/>
            </a:xfrm>
            <a:prstGeom prst="rect">
              <a:avLst/>
            </a:prstGeom>
          </p:spPr>
        </p:pic>
        <p:pic>
          <p:nvPicPr>
            <p:cNvPr id="29" name="Imagem 8">
              <a:extLst>
                <a:ext uri="{FF2B5EF4-FFF2-40B4-BE49-F238E27FC236}">
                  <a16:creationId xmlns:a16="http://schemas.microsoft.com/office/drawing/2014/main" id="{78D81CA1-5A32-FA64-AB70-01DDDA66F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9526" y="3546278"/>
              <a:ext cx="1003300" cy="2819400"/>
            </a:xfrm>
            <a:prstGeom prst="rect">
              <a:avLst/>
            </a:prstGeom>
          </p:spPr>
        </p:pic>
      </p:grpSp>
      <p:sp>
        <p:nvSpPr>
          <p:cNvPr id="32" name="Content Placeholder 13"/>
          <p:cNvSpPr>
            <a:spLocks noGrp="1"/>
          </p:cNvSpPr>
          <p:nvPr>
            <p:ph idx="1"/>
          </p:nvPr>
        </p:nvSpPr>
        <p:spPr>
          <a:xfrm>
            <a:off x="1295402" y="1676400"/>
            <a:ext cx="4530153" cy="44958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Wheather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Pollen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Pollution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Hospital data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User feedback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51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Methods</a:t>
            </a:r>
            <a:endParaRPr sz="4000">
              <a:solidFill>
                <a:srgbClr val="427ADB"/>
              </a:solidFill>
            </a:endParaRPr>
          </a:p>
        </p:txBody>
      </p:sp>
      <p:grpSp>
        <p:nvGrpSpPr>
          <p:cNvPr id="117" name="Google Shape;117;p4"/>
          <p:cNvGrpSpPr/>
          <p:nvPr/>
        </p:nvGrpSpPr>
        <p:grpSpPr>
          <a:xfrm>
            <a:off x="1441774" y="1197170"/>
            <a:ext cx="9825993" cy="4687404"/>
            <a:chOff x="786005" y="1053539"/>
            <a:chExt cx="9825993" cy="4687404"/>
          </a:xfrm>
        </p:grpSpPr>
        <p:sp>
          <p:nvSpPr>
            <p:cNvPr id="118" name="Google Shape;118;p4"/>
            <p:cNvSpPr/>
            <p:nvPr/>
          </p:nvSpPr>
          <p:spPr>
            <a:xfrm>
              <a:off x="786005" y="2918818"/>
              <a:ext cx="1770323" cy="1020377"/>
            </a:xfrm>
            <a:prstGeom prst="homePlate">
              <a:avLst>
                <a:gd name="adj" fmla="val 50000"/>
              </a:avLst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 definition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134890" y="2918809"/>
              <a:ext cx="2092778" cy="1020377"/>
            </a:xfrm>
            <a:prstGeom prst="chevron">
              <a:avLst>
                <a:gd name="adj" fmla="val 50000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endParaRPr dirty="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820427" y="2918808"/>
              <a:ext cx="2276799" cy="1020378"/>
            </a:xfrm>
            <a:prstGeom prst="chevron">
              <a:avLst>
                <a:gd name="adj" fmla="val 50000"/>
              </a:avLst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686145" y="2918813"/>
              <a:ext cx="2729457" cy="1020373"/>
            </a:xfrm>
            <a:prstGeom prst="chevron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Selection and Implementation</a:t>
              </a:r>
              <a:endParaRPr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985739" y="2918817"/>
              <a:ext cx="2108714" cy="1020369"/>
            </a:xfrm>
            <a:prstGeom prst="chevron">
              <a:avLst>
                <a:gd name="adj" fmla="val 50000"/>
              </a:avLst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Evaluation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4"/>
            <p:cNvGrpSpPr/>
            <p:nvPr/>
          </p:nvGrpSpPr>
          <p:grpSpPr>
            <a:xfrm rot="10800000">
              <a:off x="3044331" y="2486050"/>
              <a:ext cx="69960" cy="432758"/>
              <a:chOff x="814878" y="4272104"/>
              <a:chExt cx="69960" cy="432758"/>
            </a:xfrm>
          </p:grpSpPr>
          <p:cxnSp>
            <p:nvCxnSpPr>
              <p:cNvPr id="124" name="Google Shape;124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5" name="Google Shape;125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 rot="10800000">
              <a:off x="7054159" y="2486050"/>
              <a:ext cx="69960" cy="432758"/>
              <a:chOff x="814878" y="4272104"/>
              <a:chExt cx="69960" cy="432758"/>
            </a:xfrm>
          </p:grpSpPr>
          <p:cxnSp>
            <p:nvCxnSpPr>
              <p:cNvPr id="127" name="Google Shape;127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8" name="Google Shape;128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4"/>
            <p:cNvGrpSpPr/>
            <p:nvPr/>
          </p:nvGrpSpPr>
          <p:grpSpPr>
            <a:xfrm>
              <a:off x="4851966" y="3939186"/>
              <a:ext cx="69960" cy="432758"/>
              <a:chOff x="814878" y="4272104"/>
              <a:chExt cx="69960" cy="432758"/>
            </a:xfrm>
          </p:grpSpPr>
          <p:cxnSp>
            <p:nvCxnSpPr>
              <p:cNvPr id="130" name="Google Shape;130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1" name="Google Shape;131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4"/>
            <p:cNvGrpSpPr/>
            <p:nvPr/>
          </p:nvGrpSpPr>
          <p:grpSpPr>
            <a:xfrm>
              <a:off x="8931932" y="3939186"/>
              <a:ext cx="69960" cy="432758"/>
              <a:chOff x="814878" y="4272104"/>
              <a:chExt cx="69960" cy="432758"/>
            </a:xfrm>
          </p:grpSpPr>
          <p:cxnSp>
            <p:nvCxnSpPr>
              <p:cNvPr id="133" name="Google Shape;133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4" name="Google Shape;134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 txBox="1"/>
            <p:nvPr/>
          </p:nvSpPr>
          <p:spPr>
            <a:xfrm>
              <a:off x="2344773" y="1053539"/>
              <a:ext cx="1882895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Asthma admissions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Pollen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Weather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Pollution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3709754" y="4479665"/>
              <a:ext cx="2708716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indent="-285750"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Exploratory Data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</a:p>
            <a:p>
              <a:pPr marL="285750" indent="-285750"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Cleaning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Feature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Engineering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8222759" y="4540655"/>
              <a:ext cx="2389239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Precision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Recall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F1-score weighted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1800" dirty="0"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6222715" y="1108370"/>
              <a:ext cx="368086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SVM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LDA</a:t>
              </a:r>
              <a:endParaRPr lang="pt-PT"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dacf61c6_0_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Data Collection and Integration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45" name="Google Shape;145;g1a4dacf61c6_0_3"/>
          <p:cNvSpPr txBox="1">
            <a:spLocks noGrp="1"/>
          </p:cNvSpPr>
          <p:nvPr>
            <p:ph type="body" idx="2"/>
          </p:nvPr>
        </p:nvSpPr>
        <p:spPr>
          <a:xfrm>
            <a:off x="658811" y="1474971"/>
            <a:ext cx="10238400" cy="719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PT" dirty="0"/>
              <a:t>Admission Data</a:t>
            </a:r>
            <a:endParaRPr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800" b="1" dirty="0" smtClean="0"/>
              <a:t>Hospital Sao Francisco Xavier</a:t>
            </a:r>
            <a:endParaRPr sz="1800" b="1"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pt-PT" sz="1800" dirty="0" smtClean="0"/>
              <a:t>#1,762 URG </a:t>
            </a:r>
            <a:r>
              <a:rPr lang="pt-PT" sz="1800" dirty="0"/>
              <a:t>asthma admissions </a:t>
            </a:r>
            <a:r>
              <a:rPr lang="pt-PT" sz="1800" dirty="0" smtClean="0"/>
              <a:t> from first of </a:t>
            </a:r>
            <a:r>
              <a:rPr lang="pt-PT" sz="1800" dirty="0"/>
              <a:t>January 2019 to 29 November 2022</a:t>
            </a:r>
            <a:endParaRPr sz="1800"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pt-PT" sz="1800" dirty="0"/>
              <a:t>We excluded data after March 2020 </a:t>
            </a:r>
            <a:r>
              <a:rPr lang="pt-PT" sz="1800" dirty="0" smtClean="0"/>
              <a:t>to </a:t>
            </a:r>
            <a:r>
              <a:rPr lang="pt-PT" sz="1800" dirty="0"/>
              <a:t>2022, because </a:t>
            </a:r>
            <a:r>
              <a:rPr lang="pt-PT" sz="1800" dirty="0" smtClean="0"/>
              <a:t>of COVID-2019</a:t>
            </a:r>
            <a:endParaRPr sz="1800" dirty="0"/>
          </a:p>
          <a:p>
            <a:pPr marL="3429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PT" dirty="0"/>
              <a:t>Weather data</a:t>
            </a:r>
            <a:endParaRPr dirty="0"/>
          </a:p>
          <a:p>
            <a:pPr marL="685800" lvl="1" indent="-215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1800" dirty="0"/>
              <a:t>Extraction the respective </a:t>
            </a:r>
            <a:r>
              <a:rPr lang="pt-PT" sz="1800" dirty="0" smtClean="0"/>
              <a:t>data </a:t>
            </a:r>
            <a:r>
              <a:rPr lang="pt-PT" sz="1800" dirty="0"/>
              <a:t>directly from the </a:t>
            </a:r>
            <a:r>
              <a:rPr lang="pt-PT" sz="1800" dirty="0" smtClean="0"/>
              <a:t>website.</a:t>
            </a:r>
            <a:endParaRPr sz="1800" dirty="0"/>
          </a:p>
          <a:p>
            <a:pPr marL="3429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pt-PT" dirty="0"/>
              <a:t>Pollution data</a:t>
            </a:r>
            <a:endParaRPr dirty="0"/>
          </a:p>
          <a:p>
            <a:pPr marL="685800" lvl="1" indent="-215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1800" dirty="0"/>
              <a:t>Extraction the </a:t>
            </a:r>
            <a:r>
              <a:rPr lang="pt-PT" sz="1800" dirty="0" smtClean="0"/>
              <a:t>respective files </a:t>
            </a:r>
            <a:r>
              <a:rPr lang="pt-PT" sz="1800" dirty="0"/>
              <a:t>directly from the website.</a:t>
            </a:r>
            <a:endParaRPr sz="1800" dirty="0"/>
          </a:p>
          <a:p>
            <a:pPr marL="3429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pt-PT" dirty="0"/>
              <a:t>Pollen data</a:t>
            </a:r>
            <a:endParaRPr dirty="0"/>
          </a:p>
          <a:p>
            <a:pPr marL="685800" lvl="1" indent="-215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pt-PT" sz="1800" b="0" dirty="0"/>
              <a:t>We created a dedicated script that used </a:t>
            </a:r>
            <a:r>
              <a:rPr lang="pt-PT" sz="1800" b="1" dirty="0" smtClean="0"/>
              <a:t>beatifullsoap</a:t>
            </a:r>
            <a:r>
              <a:rPr lang="pt-PT" sz="1800" b="0" dirty="0" smtClean="0"/>
              <a:t> </a:t>
            </a:r>
            <a:r>
              <a:rPr lang="pt-PT" sz="1800" b="0" dirty="0"/>
              <a:t>for pulling data out </a:t>
            </a:r>
            <a:r>
              <a:rPr lang="pt-PT" sz="1800" b="0" dirty="0" smtClean="0"/>
              <a:t>of </a:t>
            </a:r>
            <a:endParaRPr sz="1800" b="0" dirty="0"/>
          </a:p>
          <a:p>
            <a:pPr marL="685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dirty="0"/>
              <a:t>Data Integration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0" dirty="0"/>
              <a:t>Data from admissions, pollen, weather and pollution </a:t>
            </a:r>
            <a:r>
              <a:rPr lang="pt-PT" b="0" dirty="0" smtClean="0"/>
              <a:t>were integrated </a:t>
            </a:r>
            <a:r>
              <a:rPr lang="pt-PT" b="0" dirty="0"/>
              <a:t>in a single file, based on date (weather).</a:t>
            </a:r>
            <a:endParaRPr sz="8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A4D7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dacf61c6_0_14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Data Cleaning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52" name="Google Shape;152;g1a4dacf61c6_0_14"/>
          <p:cNvSpPr txBox="1"/>
          <p:nvPr/>
        </p:nvSpPr>
        <p:spPr>
          <a:xfrm>
            <a:off x="658796" y="1665425"/>
            <a:ext cx="9612300" cy="26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variables with more than 30% of missing </a:t>
            </a: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Pollution data: replacement of missing values with </a:t>
            </a: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other variables that were not relevant for the problem under analysis or had the same value for all the episodes.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dacf61c6_0_30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159" name="Google Shape;159;g1a4dacf61c6_0_30"/>
          <p:cNvGraphicFramePr/>
          <p:nvPr/>
        </p:nvGraphicFramePr>
        <p:xfrm>
          <a:off x="658800" y="1619625"/>
          <a:ext cx="4610100" cy="3457575"/>
        </p:xfrm>
        <a:graphic>
          <a:graphicData uri="http://schemas.openxmlformats.org/drawingml/2006/table">
            <a:tbl>
              <a:tblPr>
                <a:noFill/>
                <a:tableStyleId>{82AF0C9A-1B4F-4CFF-984E-06F83CE37F83}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1"/>
                        <a:t>Number of Admissions</a:t>
                      </a:r>
                      <a:endParaRPr sz="12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1"/>
                        <a:t>Number of days</a:t>
                      </a:r>
                      <a:endParaRPr sz="12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0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126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183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2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180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133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4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82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5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45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6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24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7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9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8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9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/>
                        <a:t>4</a:t>
                      </a:r>
                      <a:endParaRPr sz="12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0" name="Google Shape;160;g1a4dacf61c6_0_30"/>
          <p:cNvSpPr txBox="1"/>
          <p:nvPr/>
        </p:nvSpPr>
        <p:spPr>
          <a:xfrm>
            <a:off x="658800" y="5199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Daily distribution of the number of admissions</a:t>
            </a:r>
            <a:endParaRPr/>
          </a:p>
        </p:txBody>
      </p:sp>
      <p:pic>
        <p:nvPicPr>
          <p:cNvPr id="161" name="Google Shape;161;g1a4dacf61c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50" y="1619625"/>
            <a:ext cx="3759925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a4dacf61c6_0_30"/>
          <p:cNvSpPr txBox="1"/>
          <p:nvPr/>
        </p:nvSpPr>
        <p:spPr>
          <a:xfrm>
            <a:off x="6156050" y="4134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Admission number box plot</a:t>
            </a:r>
            <a:endParaRPr/>
          </a:p>
        </p:txBody>
      </p:sp>
      <p:sp>
        <p:nvSpPr>
          <p:cNvPr id="163" name="Google Shape;163;g1a4dacf61c6_0_30"/>
          <p:cNvSpPr txBox="1"/>
          <p:nvPr/>
        </p:nvSpPr>
        <p:spPr>
          <a:xfrm>
            <a:off x="5388077" y="5077200"/>
            <a:ext cx="573027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/>
              <a:t>Defining the problem as classification with two target level of low (&lt;=2), high (&gt;2)  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70" name="Google Shape;170;g1a4dacf61c6_0_92"/>
          <p:cNvSpPr txBox="1"/>
          <p:nvPr/>
        </p:nvSpPr>
        <p:spPr>
          <a:xfrm>
            <a:off x="545373" y="1214601"/>
            <a:ext cx="38892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800" dirty="0" smtClean="0">
                <a:solidFill>
                  <a:schemeClr val="dk1"/>
                </a:solidFill>
              </a:rPr>
              <a:t>Correlation table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71" name="Google Shape;171;g1a4dacf61c6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19" y="1214601"/>
            <a:ext cx="7914929" cy="5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1034</Words>
  <Application>Microsoft Office PowerPoint</Application>
  <PresentationFormat>Widescreen</PresentationFormat>
  <Paragraphs>263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Montserrat</vt:lpstr>
      <vt:lpstr>Caveat</vt:lpstr>
      <vt:lpstr>Edwardian Script ITC</vt:lpstr>
      <vt:lpstr>2  Arabic Style</vt:lpstr>
      <vt:lpstr>Darya</vt:lpstr>
      <vt:lpstr>Courier New</vt:lpstr>
      <vt:lpstr>Georgia</vt:lpstr>
      <vt:lpstr>Roboto</vt:lpstr>
      <vt:lpstr>Wingdings</vt:lpstr>
      <vt:lpstr>Calibri</vt:lpstr>
      <vt:lpstr>Tema do Office</vt:lpstr>
      <vt:lpstr>11th September 2023</vt:lpstr>
      <vt:lpstr>What is the problem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November 2023</dc:title>
  <dc:creator>Joana Margarida Domingos Seringa</dc:creator>
  <cp:lastModifiedBy>Amin Khodamoradi</cp:lastModifiedBy>
  <cp:revision>15</cp:revision>
  <dcterms:created xsi:type="dcterms:W3CDTF">2022-11-02T18:22:28Z</dcterms:created>
  <dcterms:modified xsi:type="dcterms:W3CDTF">2023-09-11T11:17:02Z</dcterms:modified>
</cp:coreProperties>
</file>